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0"/>
  </p:notesMasterIdLst>
  <p:handoutMasterIdLst>
    <p:handoutMasterId r:id="rId21"/>
  </p:handoutMasterIdLst>
  <p:sldIdLst>
    <p:sldId id="281" r:id="rId5"/>
    <p:sldId id="355" r:id="rId6"/>
    <p:sldId id="362" r:id="rId7"/>
    <p:sldId id="358" r:id="rId8"/>
    <p:sldId id="363" r:id="rId9"/>
    <p:sldId id="364" r:id="rId10"/>
    <p:sldId id="360" r:id="rId11"/>
    <p:sldId id="354" r:id="rId12"/>
    <p:sldId id="365" r:id="rId13"/>
    <p:sldId id="366" r:id="rId14"/>
    <p:sldId id="368" r:id="rId15"/>
    <p:sldId id="367" r:id="rId16"/>
    <p:sldId id="369" r:id="rId17"/>
    <p:sldId id="370" r:id="rId18"/>
    <p:sldId id="3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719" autoAdjust="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4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72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D0928-6C47-102E-2249-5678798D6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8CC982-1E20-8E1F-A42F-D1D30E6F8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37BCE-BABD-8796-58C8-37E126266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2D504-8DAF-23C4-53DF-DB34C9883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91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5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6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98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9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19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98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5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24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Longformer:</a:t>
            </a:r>
            <a:br>
              <a:rPr lang="en-US" sz="4000" dirty="0"/>
            </a:br>
            <a:r>
              <a:rPr lang="en-US" sz="4000" dirty="0"/>
              <a:t>The Long-Document 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/>
              <a:t>Paper Authors: Iz Beltagy, Matthew E. Peters, and Arman Cohan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"/>
    </mc:Choice>
    <mc:Fallback xmlns="">
      <p:transition spd="slow" advTm="21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57229-F39C-43FA-B04C-B084585AA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DA697-5D7D-C059-F4A2-8C1006DE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Global+sliding</a:t>
            </a:r>
            <a:r>
              <a:rPr lang="en-US" sz="4000" dirty="0"/>
              <a:t> window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1BED7-6640-6083-9B91-1E6131037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8" y="3355848"/>
                <a:ext cx="6268770" cy="2825496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The windowed and dilated attention are not flexible enough to learn task-specific representations. Accordingly, the "global attention" is added on few pre-selected input locations.</a:t>
                </a:r>
              </a:p>
              <a:p>
                <a:r>
                  <a:rPr lang="en-US" dirty="0"/>
                  <a:t>Importantly, this attention operation is symmetric.</a:t>
                </a:r>
              </a:p>
              <a:p>
                <a:r>
                  <a:rPr lang="en-US" dirty="0"/>
                  <a:t>The complexity of the combined local and global attention is still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1BED7-6640-6083-9B91-1E6131037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3355848"/>
                <a:ext cx="6268770" cy="2825496"/>
              </a:xfrm>
              <a:blipFill>
                <a:blip r:embed="rId3"/>
                <a:stretch>
                  <a:fillRect l="-875" t="-864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DCBEAAF-F42A-B4AD-6444-C874C7C85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9" r="218" b="19141"/>
          <a:stretch/>
        </p:blipFill>
        <p:spPr bwMode="auto">
          <a:xfrm>
            <a:off x="7494066" y="1541240"/>
            <a:ext cx="4237686" cy="36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0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B52F8-DAD4-B609-9D03-3688BF522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5CFFDBAA-1D3D-8C15-74DF-983DB017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5D1F695-26A6-0E9F-02CA-482272E3BC21}"/>
              </a:ext>
            </a:extLst>
          </p:cNvPr>
          <p:cNvSpPr txBox="1">
            <a:spLocks/>
          </p:cNvSpPr>
          <p:nvPr/>
        </p:nvSpPr>
        <p:spPr>
          <a:xfrm>
            <a:off x="568960" y="2268728"/>
            <a:ext cx="11155680" cy="30957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Key Tasks Evaluated with Longformer:</a:t>
            </a:r>
          </a:p>
          <a:p>
            <a:pPr marL="0" indent="0" algn="just">
              <a:buNone/>
            </a:pPr>
            <a:endParaRPr lang="en-US" sz="900" dirty="0"/>
          </a:p>
          <a:p>
            <a:pPr lvl="1" algn="just"/>
            <a:r>
              <a:rPr lang="en-US" dirty="0"/>
              <a:t>Autoregressive Language Modeling</a:t>
            </a:r>
          </a:p>
          <a:p>
            <a:pPr lvl="1" algn="just"/>
            <a:r>
              <a:rPr lang="en-US" dirty="0"/>
              <a:t>Question answering</a:t>
            </a:r>
          </a:p>
          <a:p>
            <a:pPr lvl="1" algn="just"/>
            <a:r>
              <a:rPr lang="en-US" dirty="0"/>
              <a:t>Coreference Resolution</a:t>
            </a:r>
          </a:p>
          <a:p>
            <a:pPr lvl="1" algn="just"/>
            <a:r>
              <a:rPr lang="en-US" dirty="0"/>
              <a:t>Document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8296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7994E-5121-7BA0-4991-486305FA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EE94D8D-BC47-413E-91AB-A2FCCE17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FB3B7-8E61-4EA0-B881-22859A63C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089" y="5557656"/>
            <a:ext cx="9751823" cy="582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Autoregressive Language Modeling</a:t>
            </a:r>
          </a:p>
        </p:txBody>
      </p:sp>
      <p:pic>
        <p:nvPicPr>
          <p:cNvPr id="10" name="Picture 9" descr="A white box with black text&#10;&#10;Description automatically generated">
            <a:extLst>
              <a:ext uri="{FF2B5EF4-FFF2-40B4-BE49-F238E27FC236}">
                <a16:creationId xmlns:a16="http://schemas.microsoft.com/office/drawing/2014/main" id="{02FFB1CA-7053-CE35-3495-202411F17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584" y="742379"/>
            <a:ext cx="8718827" cy="387987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2813BE-012B-6B71-4825-4B602C639A25}"/>
              </a:ext>
            </a:extLst>
          </p:cNvPr>
          <p:cNvSpPr txBox="1"/>
          <p:nvPr/>
        </p:nvSpPr>
        <p:spPr>
          <a:xfrm>
            <a:off x="1895279" y="4676649"/>
            <a:ext cx="840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1: Performance of large models on enwik8</a:t>
            </a:r>
          </a:p>
        </p:txBody>
      </p:sp>
    </p:spTree>
    <p:extLst>
      <p:ext uri="{BB962C8B-B14F-4D97-AF65-F5344CB8AC3E}">
        <p14:creationId xmlns:p14="http://schemas.microsoft.com/office/powerpoint/2010/main" val="306301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6B758-6361-6C75-AB12-DCA1A44D8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5BA47C6-3FA9-3B48-50C8-DC5EA0A19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F0618-6C8C-A159-80CB-6C6ED476F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A3A373B-9F71-A6A7-9B8D-D593B8647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C1BF2C-0A64-E610-A12E-87E23983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CC8A8-CE57-59DA-05BA-16A3E21CA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089" y="5557656"/>
            <a:ext cx="9751823" cy="582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QA, coreference resolution, and document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E606F8-91E4-4359-1897-08FA71220C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824" y="2536559"/>
            <a:ext cx="10850346" cy="19264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9F023B1-D671-FB6F-163F-19AB35664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D856AD-629E-58CA-920F-B39136F6C24E}"/>
              </a:ext>
            </a:extLst>
          </p:cNvPr>
          <p:cNvSpPr txBox="1"/>
          <p:nvPr/>
        </p:nvSpPr>
        <p:spPr>
          <a:xfrm>
            <a:off x="1895279" y="4589561"/>
            <a:ext cx="840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2: Summary of finetuning results on QA, coreference resolution, and document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659611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355E7-89F0-2B1E-FFD7-15F2A3673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6D10-3040-3C6D-4219-8DFAA866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4F6F41-1727-BB21-EEE6-F73E1DEA407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40FD2E-C71B-BB90-8E6A-D88DE7C9565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8C78D3-EBC9-39C2-377F-CD25ADD63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410516"/>
            <a:ext cx="4937760" cy="2968512"/>
          </a:xfrm>
        </p:spPr>
        <p:txBody>
          <a:bodyPr>
            <a:normAutofit/>
          </a:bodyPr>
          <a:lstStyle/>
          <a:p>
            <a:r>
              <a:rPr lang="en-US" sz="2000" dirty="0"/>
              <a:t>Efficient scaling for long documents.</a:t>
            </a:r>
          </a:p>
          <a:p>
            <a:r>
              <a:rPr lang="en-US" sz="2000" dirty="0"/>
              <a:t>Consistent state-of-the-art performance.</a:t>
            </a:r>
          </a:p>
          <a:p>
            <a:r>
              <a:rPr lang="en-US" sz="2000" dirty="0"/>
              <a:t>Flexible for diverse NLP tasks.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C97276-F322-8918-9914-9AF566A7C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429001"/>
            <a:ext cx="4937760" cy="1447800"/>
          </a:xfrm>
        </p:spPr>
        <p:txBody>
          <a:bodyPr>
            <a:normAutofit/>
          </a:bodyPr>
          <a:lstStyle/>
          <a:p>
            <a:r>
              <a:rPr lang="en-US" sz="2000" dirty="0"/>
              <a:t>Requires task-specific global attention design.</a:t>
            </a:r>
          </a:p>
          <a:p>
            <a:r>
              <a:rPr lang="en-US" sz="2000" dirty="0"/>
              <a:t>Less effective for very short inputs. </a:t>
            </a:r>
          </a:p>
        </p:txBody>
      </p:sp>
    </p:spTree>
    <p:extLst>
      <p:ext uri="{BB962C8B-B14F-4D97-AF65-F5344CB8AC3E}">
        <p14:creationId xmlns:p14="http://schemas.microsoft.com/office/powerpoint/2010/main" val="1013838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0A3E-8D4E-C252-9D29-111D78F34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69B3-DEFE-6780-C109-9904373CE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1837-452C-328E-0DB0-471EF2533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000" dirty="0"/>
              <a:t>Presented by: Abdullah Abdelrazek, Mariia </a:t>
            </a:r>
            <a:r>
              <a:rPr lang="en-US" sz="2000" dirty="0" err="1"/>
              <a:t>Halchynska</a:t>
            </a:r>
            <a:r>
              <a:rPr lang="en-US" sz="2000" dirty="0"/>
              <a:t>, Nadiia </a:t>
            </a:r>
            <a:r>
              <a:rPr lang="en-US" sz="2000" dirty="0" err="1"/>
              <a:t>Duiunova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52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 dirty="0">
                <a:latin typeface="+mj-lt"/>
              </a:rPr>
              <a:t>Agenda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1749033-B92E-4E63-82DE-801849DA2B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1474" r="3147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1. </a:t>
            </a:r>
            <a:r>
              <a:rPr lang="en-US" dirty="0"/>
              <a:t>Introduction</a:t>
            </a: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2. </a:t>
            </a:r>
            <a:r>
              <a:rPr lang="en-US" dirty="0"/>
              <a:t>Background </a:t>
            </a: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3. </a:t>
            </a:r>
            <a:r>
              <a:rPr lang="en-US" dirty="0"/>
              <a:t>Longformer Implementation</a:t>
            </a: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4. </a:t>
            </a:r>
            <a:r>
              <a:rPr lang="en-US" dirty="0"/>
              <a:t>Experiments and Results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5. </a:t>
            </a:r>
            <a:r>
              <a:rPr lang="en-US" dirty="0"/>
              <a:t>Conclusion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18B7AA-261E-C72A-3F2F-EE501821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7D348-E307-BBE4-1BAB-7F2FDB583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5BB329-BB26-82F9-D35D-1363FCF53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4" y="2359152"/>
                <a:ext cx="6007608" cy="342900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R="0" lvl="0" fontAlgn="auto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/>
                  <a:defRPr/>
                </a:pPr>
                <a:r>
                  <a:rPr kumimoji="0" lang="en-US" sz="2000" b="1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What is the problem?</a:t>
                </a:r>
              </a:p>
              <a:p>
                <a:pPr marL="0" marR="0" lvl="0" indent="-228600" fontAlgn="auto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  <a:p>
                <a:pPr marL="285750" marR="0" lvl="0" indent="-228600" fontAlgn="auto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Transformers, such as BERT and GPT, excel in NLP but struggle with long sequences due to quadratic complexity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00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 in self-attention.</a:t>
                </a:r>
              </a:p>
              <a:p>
                <a:pPr marL="285750" marR="0" lvl="0" indent="-228600" fontAlgn="auto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  <a:p>
                <a:pPr marL="285750" marR="0" lvl="0" indent="-228600" fontAlgn="auto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Maximum sequence length for these models is often limited to 512 tokens.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5BB329-BB26-82F9-D35D-1363FCF53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4" y="2359152"/>
                <a:ext cx="6007608" cy="3429000"/>
              </a:xfrm>
              <a:blipFill>
                <a:blip r:embed="rId5"/>
                <a:stretch>
                  <a:fillRect l="-1015"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673115D-ED18-CDDB-4537-4203E3688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624" y="3274161"/>
            <a:ext cx="3285110" cy="2792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B9359D-60AC-F0AE-3E1D-381ECC74B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8089" y="271856"/>
            <a:ext cx="3198180" cy="2846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0831C3-2C8D-D8AF-CC38-C11AAE70B225}"/>
              </a:ext>
            </a:extLst>
          </p:cNvPr>
          <p:cNvSpPr txBox="1"/>
          <p:nvPr/>
        </p:nvSpPr>
        <p:spPr>
          <a:xfrm>
            <a:off x="7618129" y="6163807"/>
            <a:ext cx="421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 1: Runtime and memory of full self attention and different implementations of </a:t>
            </a:r>
            <a:r>
              <a:rPr lang="en-US" sz="1200" dirty="0" err="1"/>
              <a:t>Longformer’s</a:t>
            </a:r>
            <a:r>
              <a:rPr lang="en-US" sz="1200" dirty="0"/>
              <a:t> self-attention</a:t>
            </a:r>
          </a:p>
        </p:txBody>
      </p:sp>
      <p:pic>
        <p:nvPicPr>
          <p:cNvPr id="163" name="Video 162">
            <a:hlinkClick r:id="" action="ppaction://media"/>
            <a:extLst>
              <a:ext uri="{FF2B5EF4-FFF2-40B4-BE49-F238E27FC236}">
                <a16:creationId xmlns:a16="http://schemas.microsoft.com/office/drawing/2014/main" id="{25F67F85-8273-3A83-BF00-03D85964D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5183462" y="805153"/>
            <a:ext cx="1933610" cy="1087655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  <p:pic>
        <p:nvPicPr>
          <p:cNvPr id="164" name="Video 163">
            <a:hlinkClick r:id="" action="ppaction://media"/>
            <a:extLst>
              <a:ext uri="{FF2B5EF4-FFF2-40B4-BE49-F238E27FC236}">
                <a16:creationId xmlns:a16="http://schemas.microsoft.com/office/drawing/2014/main" id="{E4C1DC10-BE82-7E4A-6BA4-EFA8775621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5183462" y="805153"/>
            <a:ext cx="1933610" cy="1087655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6084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58"/>
    </mc:Choice>
    <mc:Fallback xmlns="">
      <p:transition spd="slow" advTm="79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E9372-10C9-4FE2-AA18-D3757770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Background</a:t>
            </a:r>
            <a:br>
              <a:rPr lang="en-US" sz="3200" dirty="0"/>
            </a:br>
            <a:r>
              <a:rPr lang="en-US" sz="1600" dirty="0"/>
              <a:t>(Existing Solutions for Long Sequences)</a:t>
            </a:r>
            <a:endParaRPr lang="en-US" sz="32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CCB26-C7B5-4926-8F38-01AA28C0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36206"/>
            <a:ext cx="5993892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b="1" dirty="0"/>
              <a:t>Truncation or Chunking Methods</a:t>
            </a:r>
          </a:p>
          <a:p>
            <a:pPr algn="just"/>
            <a:r>
              <a:rPr lang="en-US" dirty="0"/>
              <a:t>To handle long sequences, models often use truncation or split the input into chunks.</a:t>
            </a:r>
          </a:p>
          <a:p>
            <a:pPr algn="just"/>
            <a:endParaRPr lang="en-US" sz="1000" dirty="0"/>
          </a:p>
          <a:p>
            <a:pPr algn="just"/>
            <a:r>
              <a:rPr lang="en-US" u="sng" dirty="0"/>
              <a:t>Limitations</a:t>
            </a:r>
            <a:r>
              <a:rPr lang="en-US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Information Loss.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Complicated Modeling.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71312B-FE4D-3081-F67A-C4547B97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1776" b="1776"/>
          <a:stretch/>
        </p:blipFill>
        <p:spPr bwMode="auto">
          <a:xfrm>
            <a:off x="7705875" y="630936"/>
            <a:ext cx="4045535" cy="54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CE0F46-9151-19F2-C5F1-3678B2FC3E5A}"/>
              </a:ext>
            </a:extLst>
          </p:cNvPr>
          <p:cNvSpPr txBox="1"/>
          <p:nvPr/>
        </p:nvSpPr>
        <p:spPr>
          <a:xfrm>
            <a:off x="7619753" y="6353740"/>
            <a:ext cx="4217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 2: Transformer Architecture</a:t>
            </a:r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4F186290-ED95-EDD6-2071-70859F942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5183462" y="805153"/>
            <a:ext cx="1933610" cy="1087655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8579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71"/>
    </mc:Choice>
    <mc:Fallback xmlns="">
      <p:transition spd="slow" advTm="58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B2FF7-1808-6DCA-2107-FE0AB8DD2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1D86E085-9187-D3F2-C509-FA27F09EB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15ACE4C1-2442-E99A-A5B4-4C8675306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57F20BCF-182E-4057-9580-2F8EE9061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CF8FAEC1-6811-ADB1-8A09-32E92CDD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F2015441-8DD5-F7E3-A4AD-6DDEBEDFF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2823B-3373-4B03-4067-9619E636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Background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(Existing Solutions for Long Sequences)</a:t>
            </a:r>
            <a:endParaRPr lang="en-US" sz="32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2078FCA3-CB1C-30C3-0B0D-7BBA7E4AE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C9A2EA4-CDDF-4836-4CA8-5F27E92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E3761-A8D3-6251-B1E7-227E9B12C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36206"/>
            <a:ext cx="5993892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b="1" dirty="0"/>
              <a:t>Sparse Attention Models</a:t>
            </a:r>
          </a:p>
          <a:p>
            <a:pPr algn="just"/>
            <a:r>
              <a:rPr lang="en-US" dirty="0"/>
              <a:t>Sparse Transformers (e.g., Reformer, Sparse Transformer) attempt to reduce the quadratic complexity by using sparse attention patterns instead of full pairwise attention.</a:t>
            </a:r>
          </a:p>
          <a:p>
            <a:pPr algn="just"/>
            <a:endParaRPr lang="en-US" sz="1000" dirty="0"/>
          </a:p>
          <a:p>
            <a:pPr algn="just"/>
            <a:r>
              <a:rPr lang="en-US" u="sng" dirty="0"/>
              <a:t>Limitations</a:t>
            </a:r>
            <a:r>
              <a:rPr lang="en-US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Lack of Flexibility.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Contextual Understanding.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5FA36B-49A0-17EB-62F9-17AE59B8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1776" b="1776"/>
          <a:stretch/>
        </p:blipFill>
        <p:spPr bwMode="auto">
          <a:xfrm>
            <a:off x="7705875" y="630936"/>
            <a:ext cx="4045535" cy="54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2318C7-2EE6-F441-1BA7-E9ACC7077012}"/>
              </a:ext>
            </a:extLst>
          </p:cNvPr>
          <p:cNvSpPr txBox="1"/>
          <p:nvPr/>
        </p:nvSpPr>
        <p:spPr>
          <a:xfrm>
            <a:off x="7619753" y="6353740"/>
            <a:ext cx="4217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 2: Transformer Architecture</a:t>
            </a:r>
          </a:p>
        </p:txBody>
      </p:sp>
      <p:pic>
        <p:nvPicPr>
          <p:cNvPr id="30" name="Video 29">
            <a:hlinkClick r:id="" action="ppaction://media"/>
            <a:extLst>
              <a:ext uri="{FF2B5EF4-FFF2-40B4-BE49-F238E27FC236}">
                <a16:creationId xmlns:a16="http://schemas.microsoft.com/office/drawing/2014/main" id="{DD30C62C-ABB5-6EDE-50FA-1D0F1BA776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5183462" y="805153"/>
            <a:ext cx="1933610" cy="1087655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266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1"/>
    </mc:Choice>
    <mc:Fallback xmlns="">
      <p:transition spd="slow" advTm="66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8686C6-0A29-7A6A-0886-18720661A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6A0E4C3A-611A-3A32-0F20-105A2F006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4546A939-63F8-25C2-6F59-29B7A9646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E9CC228B-F8F8-7438-0820-15D53845E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4C8F6B5F-DEEE-BB85-185C-C401D93E5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2F613816-6785-3962-3A7C-6ACABE461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82732-A716-5883-872C-C6D5F7BE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Background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(Existing Solutions for Long Sequences)</a:t>
            </a:r>
            <a:endParaRPr lang="en-US" sz="32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6841A044-90E0-2C2E-1AA8-36450DA36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AB4BD2F7-CE84-6923-3FE2-60C197745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9196F-4A8D-1161-E511-79A2B4660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36206"/>
            <a:ext cx="5993892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b="1" dirty="0"/>
              <a:t>Two-Stage Model for QA Tasks</a:t>
            </a:r>
          </a:p>
          <a:p>
            <a:pPr algn="just"/>
            <a:r>
              <a:rPr lang="en-US" dirty="0"/>
              <a:t>In domain-specific QA tasks, a common approach involves a two-stage process: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Stage 1: Document Retrieval.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Stage 2: Answer Extraction.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00" dirty="0"/>
          </a:p>
          <a:p>
            <a:pPr algn="just"/>
            <a:r>
              <a:rPr lang="en-US" u="sng" dirty="0"/>
              <a:t>Limitations</a:t>
            </a:r>
            <a:r>
              <a:rPr lang="en-US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Context Dependency.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Low Efficiency.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327515-BED9-049A-3878-2E12A9A60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1776" b="1776"/>
          <a:stretch/>
        </p:blipFill>
        <p:spPr bwMode="auto">
          <a:xfrm>
            <a:off x="7705875" y="630936"/>
            <a:ext cx="4045535" cy="54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7F1CB3-E419-4A07-F94E-3B373A97628D}"/>
              </a:ext>
            </a:extLst>
          </p:cNvPr>
          <p:cNvSpPr txBox="1"/>
          <p:nvPr/>
        </p:nvSpPr>
        <p:spPr>
          <a:xfrm>
            <a:off x="7619753" y="6353740"/>
            <a:ext cx="4217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 2: Transformer Architecture</a:t>
            </a:r>
          </a:p>
        </p:txBody>
      </p:sp>
      <p:pic>
        <p:nvPicPr>
          <p:cNvPr id="40" name="Video 39">
            <a:hlinkClick r:id="" action="ppaction://media"/>
            <a:extLst>
              <a:ext uri="{FF2B5EF4-FFF2-40B4-BE49-F238E27FC236}">
                <a16:creationId xmlns:a16="http://schemas.microsoft.com/office/drawing/2014/main" id="{7C848E0D-240E-34E0-3A30-C6DD0B28BA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5183462" y="805153"/>
            <a:ext cx="1933610" cy="1087655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7471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98"/>
    </mc:Choice>
    <mc:Fallback xmlns="">
      <p:transition spd="slow" advTm="55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B0FAD77-BC9B-4F5F-94D5-AA246F14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Longformer Implementation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7A8014-6301-E834-64BA-80A56D4005BE}"/>
              </a:ext>
            </a:extLst>
          </p:cNvPr>
          <p:cNvSpPr txBox="1">
            <a:spLocks/>
          </p:cNvSpPr>
          <p:nvPr/>
        </p:nvSpPr>
        <p:spPr>
          <a:xfrm>
            <a:off x="568960" y="2268728"/>
            <a:ext cx="11155680" cy="1531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Unlike the full self-attention, the proposed attention pattern scales linearly with the input sequence, making it efficient for longer sequences. This section discusses the design and implementation of this attention pattern.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BABCDB97-F178-3F6B-2689-652A2EAFE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1"/>
          <a:stretch/>
        </p:blipFill>
        <p:spPr bwMode="auto">
          <a:xfrm>
            <a:off x="610064" y="3717746"/>
            <a:ext cx="10971871" cy="23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C82BE36-3984-27BD-96FB-1EA87C0045E0}"/>
              </a:ext>
            </a:extLst>
          </p:cNvPr>
          <p:cNvSpPr txBox="1"/>
          <p:nvPr/>
        </p:nvSpPr>
        <p:spPr>
          <a:xfrm>
            <a:off x="1895281" y="6262781"/>
            <a:ext cx="840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 3: Comparing the full self-attention pattern and the configuration of attention patterns in Longformer.</a:t>
            </a:r>
          </a:p>
        </p:txBody>
      </p:sp>
    </p:spTree>
    <p:extLst>
      <p:ext uri="{BB962C8B-B14F-4D97-AF65-F5344CB8AC3E}">
        <p14:creationId xmlns:p14="http://schemas.microsoft.com/office/powerpoint/2010/main" val="335213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Sliding window attention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8" y="3355848"/>
                <a:ext cx="6268770" cy="2825496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The attention pattern employs a fixed-size window attention surrounding each token.</a:t>
                </a:r>
              </a:p>
              <a:p>
                <a:r>
                  <a:rPr lang="en-US" dirty="0"/>
                  <a:t>Given a fixed window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each token attends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tokens on each side.</a:t>
                </a:r>
              </a:p>
              <a:p>
                <a:r>
                  <a:rPr lang="en-US" dirty="0"/>
                  <a:t>The computation complexity of this pattern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3355848"/>
                <a:ext cx="6268770" cy="2825496"/>
              </a:xfrm>
              <a:blipFill>
                <a:blip r:embed="rId3"/>
                <a:stretch>
                  <a:fillRect l="-87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17BCA06-5F1E-813B-0B39-30F2A72AD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r="50278" b="19141"/>
          <a:stretch/>
        </p:blipFill>
        <p:spPr bwMode="auto">
          <a:xfrm>
            <a:off x="7494065" y="1400049"/>
            <a:ext cx="4446067" cy="380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38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4A474-6802-01E1-FD24-3707B380D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E61B6-9E44-0546-4C4E-24DF975F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Dilated sliding window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5B222C-CE90-2C95-2F0B-7C41C68A2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8" y="3355848"/>
                <a:ext cx="6268770" cy="2825496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To further increase the receptive field without increasing computation, the sliding window can be "dilated".</a:t>
                </a:r>
              </a:p>
              <a:p>
                <a:r>
                  <a:rPr lang="en-US" dirty="0"/>
                  <a:t>Assuming a fixed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for all layers, the receptive field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which can reach tens of thousands of tokens even for small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Some heads without dilation focus on local context, while others with dilation focus on longer context.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5B222C-CE90-2C95-2F0B-7C41C68A2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3355848"/>
                <a:ext cx="6268770" cy="2825496"/>
              </a:xfrm>
              <a:blipFill>
                <a:blip r:embed="rId3"/>
                <a:stretch>
                  <a:fillRect l="-87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D0597945-54D0-B951-6864-80ACEA94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0" r="26380" b="19141"/>
          <a:stretch/>
        </p:blipFill>
        <p:spPr bwMode="auto">
          <a:xfrm>
            <a:off x="7494066" y="1390800"/>
            <a:ext cx="4237686" cy="400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78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openxmlformats.org/package/2006/metadata/core-properties"/>
    <ds:schemaRef ds:uri="http://purl.org/dc/dcmitype/"/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0</TotalTime>
  <Words>594</Words>
  <Application>Microsoft Office PowerPoint</Application>
  <PresentationFormat>Widescreen</PresentationFormat>
  <Paragraphs>90</Paragraphs>
  <Slides>15</Slides>
  <Notes>13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Avenir Next LT Pro</vt:lpstr>
      <vt:lpstr>Calibri</vt:lpstr>
      <vt:lpstr>Cambria Math</vt:lpstr>
      <vt:lpstr>AccentBoxVTI</vt:lpstr>
      <vt:lpstr>Longformer: The Long-Document Transformer</vt:lpstr>
      <vt:lpstr>Agenda</vt:lpstr>
      <vt:lpstr>Introduction</vt:lpstr>
      <vt:lpstr>Background (Existing Solutions for Long Sequences)</vt:lpstr>
      <vt:lpstr>Background (Existing Solutions for Long Sequences)</vt:lpstr>
      <vt:lpstr>Background (Existing Solutions for Long Sequences)</vt:lpstr>
      <vt:lpstr>Longformer Implementation</vt:lpstr>
      <vt:lpstr>Sliding window attention</vt:lpstr>
      <vt:lpstr>Dilated sliding window</vt:lpstr>
      <vt:lpstr>Global+sliding window</vt:lpstr>
      <vt:lpstr>Experiments and Results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Abdullah Abdelrazek</dc:creator>
  <cp:lastModifiedBy>Duiunova, Nadiia</cp:lastModifiedBy>
  <cp:revision>19</cp:revision>
  <dcterms:created xsi:type="dcterms:W3CDTF">2024-12-07T09:31:08Z</dcterms:created>
  <dcterms:modified xsi:type="dcterms:W3CDTF">2025-02-14T13:57:25Z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